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8" r:id="rId3"/>
    <p:sldId id="644" r:id="rId4"/>
    <p:sldId id="645" r:id="rId5"/>
    <p:sldId id="305" r:id="rId6"/>
    <p:sldId id="639" r:id="rId7"/>
    <p:sldId id="640" r:id="rId8"/>
    <p:sldId id="641" r:id="rId9"/>
    <p:sldId id="642" r:id="rId10"/>
    <p:sldId id="643" r:id="rId11"/>
    <p:sldId id="647" r:id="rId12"/>
    <p:sldId id="648" r:id="rId13"/>
    <p:sldId id="649" r:id="rId14"/>
    <p:sldId id="650" r:id="rId15"/>
    <p:sldId id="651" r:id="rId16"/>
    <p:sldId id="297"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596D80-A7C4-DC4E-9DBD-E82A5AA202AC}">
          <p14:sldIdLst>
            <p14:sldId id="256"/>
            <p14:sldId id="258"/>
          </p14:sldIdLst>
        </p14:section>
        <p14:section name="IAM" id="{1ABF1F24-A2C4-D040-8829-34A3A5D5B9DD}">
          <p14:sldIdLst>
            <p14:sldId id="644"/>
            <p14:sldId id="645"/>
          </p14:sldIdLst>
        </p14:section>
        <p14:section name="VPC" id="{F91BFB52-DC88-2046-9C06-402C0B9C7E64}">
          <p14:sldIdLst>
            <p14:sldId id="305"/>
            <p14:sldId id="639"/>
            <p14:sldId id="640"/>
            <p14:sldId id="641"/>
            <p14:sldId id="642"/>
            <p14:sldId id="643"/>
          </p14:sldIdLst>
        </p14:section>
        <p14:section name="EC2" id="{A9345C44-AE86-B346-BA0B-7F22D604EE73}">
          <p14:sldIdLst>
            <p14:sldId id="647"/>
            <p14:sldId id="648"/>
          </p14:sldIdLst>
        </p14:section>
        <p14:section name="Lambda" id="{0C134EF3-DA8F-8D40-BF1D-C2718ED1BC07}">
          <p14:sldIdLst>
            <p14:sldId id="649"/>
            <p14:sldId id="650"/>
          </p14:sldIdLst>
        </p14:section>
        <p14:section name="DynamoDB" id="{D49651F3-9D48-AB4D-95B2-2A4B4449D660}">
          <p14:sldIdLst>
            <p14:sldId id="651"/>
          </p14:sldIdLst>
        </p14:section>
        <p14:section name="Q&amp;A" id="{80FD7D56-88DC-744E-8647-92AB9A63F255}">
          <p14:sldIdLst>
            <p14:sldId id="297"/>
          </p14:sldIdLst>
        </p14:section>
        <p14:section name="Backup slides" id="{AD4DEC49-C91D-B745-BEED-AF2BBAE6FAF4}">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85986"/>
  </p:normalViewPr>
  <p:slideViewPr>
    <p:cSldViewPr snapToGrid="0">
      <p:cViewPr varScale="1">
        <p:scale>
          <a:sx n="124" d="100"/>
          <a:sy n="124" d="100"/>
        </p:scale>
        <p:origin x="176" y="52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380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ubnet-calculator.com/cidr.php"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aws.amazon.com/vpc/latest/userguide/vpc-dns.html#AmazonDN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EBS is storage primarily used, but there are others (such as instance store, EFS, </a:t>
            </a:r>
            <a:r>
              <a:rPr lang="en-US" dirty="0" err="1"/>
              <a:t>FSx</a:t>
            </a:r>
            <a:r>
              <a:rPr lang="en-US" dirty="0"/>
              <a:t>). Can also use S3!</a:t>
            </a:r>
          </a:p>
          <a:p>
            <a:pPr lvl="1"/>
            <a:r>
              <a:rPr lang="en-US" dirty="0"/>
              <a:t>Backups are created of the EC2 or more specifically the attached EBS volumes</a:t>
            </a:r>
          </a:p>
          <a:p>
            <a:r>
              <a:rPr lang="en-US" dirty="0"/>
              <a:t>Networking is a virtual private cloud (VPC)</a:t>
            </a:r>
          </a:p>
          <a:p>
            <a:r>
              <a:rPr lang="en-US" dirty="0"/>
              <a:t>Subnet is AZ location (physical server lives here)</a:t>
            </a:r>
          </a:p>
          <a:p>
            <a:r>
              <a:rPr lang="en-US" dirty="0"/>
              <a:t>Can have multiple (elastic) networking interfaces or ENI, for different use cases (isolated networks)</a:t>
            </a:r>
          </a:p>
          <a:p>
            <a:r>
              <a:rPr lang="en-US" dirty="0"/>
              <a:t>Each ENI will be associated with a security group or “firewall”. SG controls inbound / ingress / incoming traffic, and outbound / egress / outgoing traffic</a:t>
            </a:r>
          </a:p>
          <a:p>
            <a:endParaRPr lang="en-US" dirty="0"/>
          </a:p>
          <a:p>
            <a:r>
              <a:rPr lang="en-US" dirty="0"/>
              <a:t>Instances will be in a specific state: STOPPED, PENDING, RUNNING, STOPPING, SHUTTING-DOWN, TERMINATED</a:t>
            </a:r>
          </a:p>
          <a:p>
            <a:pPr lvl="1"/>
            <a:r>
              <a:rPr lang="en-US" dirty="0"/>
              <a:t>You can trigger using the states!</a:t>
            </a:r>
          </a:p>
          <a:p>
            <a:pPr lvl="0"/>
            <a:r>
              <a:rPr lang="en-US" dirty="0"/>
              <a:t>Monitor your instance, can use CloudWatch</a:t>
            </a:r>
          </a:p>
          <a:p>
            <a:pPr lvl="0"/>
            <a:r>
              <a:rPr lang="en-US" dirty="0"/>
              <a:t>Multiple options for cost savings, simplest is stop or terminate when not needed</a:t>
            </a:r>
          </a:p>
        </p:txBody>
      </p:sp>
    </p:spTree>
    <p:extLst>
      <p:ext uri="{BB962C8B-B14F-4D97-AF65-F5344CB8AC3E}">
        <p14:creationId xmlns:p14="http://schemas.microsoft.com/office/powerpoint/2010/main" val="309476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Serverless, no compute to manage, or worry about</a:t>
            </a:r>
          </a:p>
          <a:p>
            <a:r>
              <a:rPr lang="en-US" dirty="0"/>
              <a:t>Focus on code with support for many languages, including custom runtimes</a:t>
            </a:r>
          </a:p>
          <a:p>
            <a:r>
              <a:rPr lang="en-US" dirty="0"/>
              <a:t>Provide code as a deployment package or container image, which gets executed in response to events (even-based) or triggered (includes scheduled)</a:t>
            </a:r>
          </a:p>
          <a:p>
            <a:pPr lvl="1"/>
            <a:r>
              <a:rPr lang="en-US" dirty="0"/>
              <a:t>Supported by many AWS services including S3, </a:t>
            </a:r>
            <a:r>
              <a:rPr lang="en-US" dirty="0" err="1"/>
              <a:t>EventBridge</a:t>
            </a:r>
            <a:r>
              <a:rPr lang="en-US" dirty="0"/>
              <a:t>, RDS, SQS, SNS, Step Functions, Kinesis, DynamoDB, etc.</a:t>
            </a:r>
          </a:p>
          <a:p>
            <a:r>
              <a:rPr lang="en-US" dirty="0"/>
              <a:t>Lambda services automatically scales (runs more functions) to handle requests.</a:t>
            </a:r>
          </a:p>
          <a:p>
            <a:r>
              <a:rPr lang="en-US" dirty="0"/>
              <a:t>Executes in isolated runtime environment</a:t>
            </a:r>
          </a:p>
          <a:p>
            <a:r>
              <a:rPr lang="en-US" dirty="0"/>
              <a:t>Functions are stateless, i.e. no state, so must store data / state in data services (DynamoDB, S3, etc.)</a:t>
            </a:r>
          </a:p>
          <a:p>
            <a:r>
              <a:rPr lang="en-US" dirty="0"/>
              <a:t>Supports environments variables, versions, and aliases (direct traffic to specific version)</a:t>
            </a:r>
          </a:p>
          <a:p>
            <a:r>
              <a:rPr lang="en-US" dirty="0"/>
              <a:t>Two types: Asynchronous (fire and forget), and Synchronous (waits and returns some response or value).</a:t>
            </a:r>
          </a:p>
          <a:p>
            <a:r>
              <a:rPr lang="en-US" dirty="0"/>
              <a:t>Pricing model based on executions and execution time.</a:t>
            </a:r>
          </a:p>
        </p:txBody>
      </p:sp>
    </p:spTree>
    <p:extLst>
      <p:ext uri="{BB962C8B-B14F-4D97-AF65-F5344CB8AC3E}">
        <p14:creationId xmlns:p14="http://schemas.microsoft.com/office/powerpoint/2010/main" val="46001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Managed NoSQL database, meaning handles use case for unstructured or semi-structured data. That is, no schema ahead of time (schema-less). Stores data in the form of key-values. So, can store documents (the value with key some id), time-series (time is key, value is data).</a:t>
            </a:r>
          </a:p>
          <a:p>
            <a:pPr lvl="1"/>
            <a:r>
              <a:rPr lang="en-US" dirty="0"/>
              <a:t>Each DDB is a table</a:t>
            </a:r>
          </a:p>
          <a:p>
            <a:pPr lvl="1"/>
            <a:r>
              <a:rPr lang="en-US" dirty="0"/>
              <a:t>Primary key can be single key, or composite.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Encryption is our responsibility</a:t>
            </a:r>
          </a:p>
          <a:p>
            <a:r>
              <a:rPr lang="en-US" dirty="0"/>
              <a:t>Service handles scaling, patching, backups. Allows focus on application building.</a:t>
            </a:r>
          </a:p>
          <a:p>
            <a:r>
              <a:rPr lang="en-US" dirty="0"/>
              <a:t>Performance is predictable (key lookups), with single digit latency and below with caching capability (DynamoDB Accelerator or DAX)</a:t>
            </a:r>
          </a:p>
          <a:p>
            <a:pPr lvl="1"/>
            <a:r>
              <a:rPr lang="en-US" dirty="0"/>
              <a:t>Note that there are two capacity models: on-demand (auto-scale to meet read and write demand) and provisioned (pre-select expected reads and writes).</a:t>
            </a:r>
          </a:p>
          <a:p>
            <a:pPr lvl="1"/>
            <a:r>
              <a:rPr lang="en-US" dirty="0"/>
              <a:t>Two types of queries: scan (full table scan which is expensive in terms of time and cost), query (filter using some id so quicker and less cost)</a:t>
            </a:r>
          </a:p>
          <a:p>
            <a:pPr lvl="0"/>
            <a:r>
              <a:rPr lang="en-US" dirty="0"/>
              <a:t>Streams feature provides for change data capture, enabling interesting event-base workflows</a:t>
            </a:r>
          </a:p>
          <a:p>
            <a:pPr lvl="0"/>
            <a:r>
              <a:rPr lang="en-US" dirty="0"/>
              <a:t>There is an available local DynamoDB which mimics features on your local machine! Excellent development tool, saves money too.</a:t>
            </a:r>
          </a:p>
        </p:txBody>
      </p:sp>
    </p:spTree>
    <p:extLst>
      <p:ext uri="{BB962C8B-B14F-4D97-AF65-F5344CB8AC3E}">
        <p14:creationId xmlns:p14="http://schemas.microsoft.com/office/powerpoint/2010/main" val="283625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3167fd3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3167fd3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IAM</a:t>
            </a:r>
          </a:p>
          <a:p>
            <a:pPr marL="171450" indent="-171450">
              <a:buFont typeface="Arial" panose="020B0604020202020204" pitchFamily="34" charset="0"/>
              <a:buChar char="•"/>
            </a:pPr>
            <a:r>
              <a:rPr lang="en-US" dirty="0"/>
              <a:t>Facilitates secure management to AWS services</a:t>
            </a:r>
          </a:p>
          <a:p>
            <a:pPr marL="171450" indent="-171450">
              <a:buFont typeface="Arial" panose="020B0604020202020204" pitchFamily="34" charset="0"/>
              <a:buChar char="•"/>
            </a:pPr>
            <a:r>
              <a:rPr lang="en-US" dirty="0"/>
              <a:t>Administers permissions that dictate users access to specific AWS resources</a:t>
            </a:r>
          </a:p>
          <a:p>
            <a:pPr marL="171450" indent="-171450">
              <a:buFont typeface="Arial" panose="020B0604020202020204" pitchFamily="34" charset="0"/>
              <a:buChar char="•"/>
            </a:pPr>
            <a:r>
              <a:rPr lang="en-US" dirty="0"/>
              <a:t>Oversees both authentication (user sign-in) and authorization (permissions granted) to resource usage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Access Keys</a:t>
            </a:r>
          </a:p>
          <a:p>
            <a:pPr marL="171450" indent="-171450">
              <a:buFont typeface="Arial" panose="020B0604020202020204" pitchFamily="34" charset="0"/>
              <a:buChar char="•"/>
            </a:pPr>
            <a:r>
              <a:rPr lang="en-US" dirty="0"/>
              <a:t>Users can have access keys (Access Key ID and Secret Access Key) for programmatic access to AWS services and APIs.</a:t>
            </a:r>
          </a:p>
          <a:p>
            <a:pPr marL="171450" indent="-171450">
              <a:buFont typeface="Arial" panose="020B0604020202020204" pitchFamily="34" charset="0"/>
              <a:buChar char="•"/>
            </a:pPr>
            <a:r>
              <a:rPr lang="en-US" dirty="0"/>
              <a:t>These keys are used in scripts and applications to make AWS requests.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Best Practices</a:t>
            </a:r>
          </a:p>
          <a:p>
            <a:pPr marL="171450" indent="-171450">
              <a:buFont typeface="Arial" panose="020B0604020202020204" pitchFamily="34" charset="0"/>
              <a:buChar char="•"/>
            </a:pPr>
            <a:r>
              <a:rPr lang="en-US" dirty="0"/>
              <a:t>Implement the principle of least privilege to grant only necessary permissions.</a:t>
            </a:r>
          </a:p>
          <a:p>
            <a:pPr marL="171450" indent="-171450">
              <a:buFont typeface="Arial" panose="020B0604020202020204" pitchFamily="34" charset="0"/>
              <a:buChar char="•"/>
            </a:pPr>
            <a:r>
              <a:rPr lang="en-US" dirty="0"/>
              <a:t>Regularly review and update policies and permissions.</a:t>
            </a:r>
          </a:p>
          <a:p>
            <a:pPr marL="171450" indent="-171450">
              <a:buFont typeface="Arial" panose="020B0604020202020204" pitchFamily="34" charset="0"/>
              <a:buChar char="•"/>
            </a:pPr>
            <a:r>
              <a:rPr lang="en-US" dirty="0"/>
              <a:t>Enable MFA for privileged users.</a:t>
            </a:r>
          </a:p>
          <a:p>
            <a:pPr marL="171450" indent="-171450">
              <a:buFont typeface="Arial" panose="020B0604020202020204" pitchFamily="34" charset="0"/>
              <a:buChar char="•"/>
            </a:pPr>
            <a:r>
              <a:rPr lang="en-US" dirty="0"/>
              <a:t>Use roles for applications and services when possible.</a:t>
            </a:r>
          </a:p>
        </p:txBody>
      </p:sp>
    </p:spTree>
    <p:extLst>
      <p:ext uri="{BB962C8B-B14F-4D97-AF65-F5344CB8AC3E}">
        <p14:creationId xmlns:p14="http://schemas.microsoft.com/office/powerpoint/2010/main" val="264046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cs typeface="Calibri"/>
              </a:rPr>
              <a:t>DCs within an AZ are interconnected, and AZs are connected by high-speed links.</a:t>
            </a:r>
          </a:p>
          <a:p>
            <a:pPr marL="171450" indent="-171450">
              <a:buFont typeface="Arial"/>
              <a:buChar char="•"/>
            </a:pPr>
            <a:r>
              <a:rPr lang="en-US" dirty="0">
                <a:cs typeface="Calibri"/>
              </a:rPr>
              <a:t>While regions are dispersed across geographic regions to avoid catastrophic events, AZs within a region are localized within several miles (let's say 60 miles) which may not align with certain federal or industry criteria for DR or BC.</a:t>
            </a:r>
          </a:p>
          <a:p>
            <a:pPr marL="171450" indent="-171450">
              <a:buFont typeface="Arial"/>
              <a:buChar char="•"/>
            </a:pPr>
            <a:r>
              <a:rPr lang="en-US" dirty="0">
                <a:cs typeface="Calibri"/>
              </a:rPr>
              <a:t>Note that AZs are different across accounts. This is intentional to provide some isolation and avoid wide-spread customer outages. In cases where using the same AZ across accounts is important, the AZ-ID should be used to provide alignment.</a:t>
            </a:r>
          </a:p>
          <a:p>
            <a:pPr marL="285750" indent="-285750">
              <a:spcBef>
                <a:spcPts val="0"/>
              </a:spcBef>
              <a:spcAft>
                <a:spcPts val="0"/>
              </a:spcAft>
              <a:buFont typeface="Arial"/>
              <a:buChar char="•"/>
            </a:pPr>
            <a:endParaRPr lang="en-US" dirty="0">
              <a:cs typeface="Calibri"/>
            </a:endParaRPr>
          </a:p>
          <a:p>
            <a:pPr marL="285750" indent="-285750">
              <a:spcBef>
                <a:spcPts val="0"/>
              </a:spcBef>
              <a:spcAft>
                <a:spcPts val="0"/>
              </a:spcAft>
              <a:buFont typeface="Arial"/>
              <a:buChar char="•"/>
            </a:pPr>
            <a:endParaRPr lang="en-US" dirty="0">
              <a:cs typeface="Calibri"/>
            </a:endParaRPr>
          </a:p>
          <a:p>
            <a:pPr marL="285750" indent="-285750">
              <a:spcBef>
                <a:spcPts val="0"/>
              </a:spcBef>
              <a:spcAft>
                <a:spcPts val="0"/>
              </a:spcAft>
              <a:buFont typeface="Arial"/>
              <a:buChar char="•"/>
            </a:pPr>
            <a:r>
              <a:rPr lang="en-US" dirty="0">
                <a:cs typeface="Calibri"/>
              </a:rPr>
              <a:t>CIDR is </a:t>
            </a:r>
            <a:r>
              <a:rPr lang="en-US" dirty="0"/>
              <a:t>Classless Inter-Domain Routing, and is simply a short form of how network is divided.</a:t>
            </a:r>
            <a:endParaRPr lang="en-US" dirty="0">
              <a:cs typeface="Calibri" panose="020F0502020204030204"/>
            </a:endParaRPr>
          </a:p>
          <a:p>
            <a:pPr marL="285750" indent="-285750">
              <a:spcBef>
                <a:spcPts val="0"/>
              </a:spcBef>
              <a:spcAft>
                <a:spcPts val="0"/>
              </a:spcAft>
              <a:buFont typeface="Arial"/>
              <a:buChar char="•"/>
            </a:pPr>
            <a:r>
              <a:rPr lang="en-US" dirty="0">
                <a:cs typeface="Calibri" panose="020F0502020204030204"/>
              </a:rPr>
              <a:t>Maximum CIDR is /16, minimum is /28</a:t>
            </a:r>
            <a:endParaRPr lang="en-US" dirty="0"/>
          </a:p>
          <a:p>
            <a:pPr marL="285750" indent="-285750">
              <a:spcBef>
                <a:spcPts val="0"/>
              </a:spcBef>
              <a:spcAft>
                <a:spcPts val="0"/>
              </a:spcAft>
              <a:buFont typeface="Arial,Sans-Serif"/>
              <a:buChar char="•"/>
            </a:pPr>
            <a:r>
              <a:rPr lang="en-US" dirty="0"/>
              <a:t>CIDR calculator: </a:t>
            </a:r>
            <a:r>
              <a:rPr lang="en-US" dirty="0">
                <a:hlinkClick r:id="rId3"/>
              </a:rPr>
              <a:t>https://www.subnet-calculator.com/cidr.php</a:t>
            </a:r>
            <a:endParaRPr lang="en-US" dirty="0"/>
          </a:p>
          <a:p>
            <a:pPr marL="285750" indent="-285750">
              <a:spcBef>
                <a:spcPts val="0"/>
              </a:spcBef>
              <a:spcAft>
                <a:spcPts val="0"/>
              </a:spcAft>
              <a:buFont typeface="Arial"/>
              <a:buChar char="•"/>
            </a:pPr>
            <a:r>
              <a:rPr lang="en-US" dirty="0"/>
              <a:t>10.0.0.0: Network address.</a:t>
            </a:r>
            <a:endParaRPr lang="en-US" dirty="0">
              <a:cs typeface="Calibri"/>
            </a:endParaRPr>
          </a:p>
          <a:p>
            <a:pPr marL="285750" indent="-285750">
              <a:spcBef>
                <a:spcPts val="0"/>
              </a:spcBef>
              <a:spcAft>
                <a:spcPts val="0"/>
              </a:spcAft>
              <a:buFont typeface="Arial"/>
              <a:buChar char="•"/>
            </a:pPr>
            <a:r>
              <a:rPr lang="en-US" dirty="0"/>
              <a:t>10.0.0.1: AWS reserved for the VPC router.</a:t>
            </a:r>
            <a:endParaRPr lang="en-US" dirty="0">
              <a:cs typeface="Calibri"/>
            </a:endParaRPr>
          </a:p>
          <a:p>
            <a:pPr marL="285750" indent="-285750">
              <a:spcBef>
                <a:spcPts val="0"/>
              </a:spcBef>
              <a:spcAft>
                <a:spcPts val="0"/>
              </a:spcAft>
              <a:buFont typeface="Arial"/>
              <a:buChar char="•"/>
            </a:pPr>
            <a:r>
              <a:rPr lang="en-US" dirty="0"/>
              <a:t>10.0.0.2: AWS reserved for the VPC DNS router service (always located in the primary CIDR). AWS also reserves the base of each subnet range plus two for all CIDR blocks in the VPC. Reference </a:t>
            </a:r>
            <a:r>
              <a:rPr lang="en-US" dirty="0">
                <a:hlinkClick r:id="rId4"/>
              </a:rPr>
              <a:t>Amazon DNS server</a:t>
            </a:r>
            <a:r>
              <a:rPr lang="en-US" dirty="0"/>
              <a:t>.</a:t>
            </a:r>
            <a:endParaRPr lang="en-US" dirty="0">
              <a:cs typeface="Calibri"/>
            </a:endParaRPr>
          </a:p>
          <a:p>
            <a:pPr marL="285750" indent="-285750">
              <a:spcBef>
                <a:spcPts val="0"/>
              </a:spcBef>
              <a:spcAft>
                <a:spcPts val="0"/>
              </a:spcAft>
              <a:buFont typeface="Arial"/>
              <a:buChar char="•"/>
            </a:pPr>
            <a:r>
              <a:rPr lang="en-US" dirty="0"/>
              <a:t>10.0.0.3: AWS reserved for future use.</a:t>
            </a:r>
            <a:endParaRPr lang="en-US" dirty="0">
              <a:cs typeface="Calibri"/>
            </a:endParaRPr>
          </a:p>
          <a:p>
            <a:pPr marL="285750" indent="-285750">
              <a:spcBef>
                <a:spcPts val="0"/>
              </a:spcBef>
              <a:spcAft>
                <a:spcPts val="0"/>
              </a:spcAft>
              <a:buFont typeface="Arial"/>
              <a:buChar char="•"/>
            </a:pPr>
            <a:r>
              <a:rPr lang="en-US" dirty="0"/>
              <a:t>10.0.0.255: AWS reserved for the network broadcast address (note that AWS does not support broadcast in a VPC).</a:t>
            </a:r>
            <a:endParaRPr lang="en-US" dirty="0">
              <a:cs typeface="Calibri"/>
            </a:endParaRPr>
          </a:p>
          <a:p>
            <a:endParaRPr lang="en-US" dirty="0"/>
          </a:p>
        </p:txBody>
      </p:sp>
    </p:spTree>
    <p:extLst>
      <p:ext uri="{BB962C8B-B14F-4D97-AF65-F5344CB8AC3E}">
        <p14:creationId xmlns:p14="http://schemas.microsoft.com/office/powerpoint/2010/main" val="531299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spcBef>
                <a:spcPts val="0"/>
              </a:spcBef>
              <a:spcAft>
                <a:spcPts val="0"/>
              </a:spcAft>
              <a:buFont typeface="Arial"/>
              <a:buChar char="•"/>
            </a:pPr>
            <a:r>
              <a:rPr lang="en-US" dirty="0">
                <a:cs typeface="Calibri"/>
              </a:rPr>
              <a:t>Routing is crucial!!</a:t>
            </a:r>
          </a:p>
          <a:p>
            <a:pPr marL="742950" lvl="1" indent="-285750">
              <a:spcBef>
                <a:spcPts val="0"/>
              </a:spcBef>
              <a:spcAft>
                <a:spcPts val="0"/>
              </a:spcAft>
              <a:buFont typeface="Arial"/>
              <a:buChar char="•"/>
            </a:pPr>
            <a:r>
              <a:rPr lang="en-US" dirty="0">
                <a:cs typeface="Calibri"/>
              </a:rPr>
              <a:t>Public subnet is any that has route to IGW. </a:t>
            </a:r>
            <a:endParaRPr lang="en-US" dirty="0"/>
          </a:p>
          <a:p>
            <a:pPr marL="742950" lvl="1" indent="-285750">
              <a:spcBef>
                <a:spcPts val="0"/>
              </a:spcBef>
              <a:spcAft>
                <a:spcPts val="0"/>
              </a:spcAft>
              <a:buFont typeface="Arial"/>
              <a:buChar char="•"/>
            </a:pPr>
            <a:r>
              <a:rPr lang="en-US" dirty="0">
                <a:cs typeface="Calibri"/>
              </a:rPr>
              <a:t>NAT Gateway must be in public subnet</a:t>
            </a:r>
          </a:p>
          <a:p>
            <a:pPr marL="742950" lvl="1" indent="-285750">
              <a:spcBef>
                <a:spcPts val="0"/>
              </a:spcBef>
              <a:spcAft>
                <a:spcPts val="0"/>
              </a:spcAft>
              <a:buFont typeface="Arial,Sans-Serif"/>
              <a:buChar char="•"/>
            </a:pPr>
            <a:r>
              <a:rPr lang="en-US" dirty="0"/>
              <a:t>NAT Gateways have Elastic IPs (can be used in accept list since they are static).</a:t>
            </a:r>
            <a:endParaRPr lang="en-US" dirty="0">
              <a:cs typeface="Calibri" panose="020F0502020204030204"/>
            </a:endParaRPr>
          </a:p>
          <a:p>
            <a:pPr marL="742950" lvl="1" indent="-285750">
              <a:spcBef>
                <a:spcPts val="0"/>
              </a:spcBef>
              <a:spcAft>
                <a:spcPts val="0"/>
              </a:spcAft>
              <a:buFont typeface="Arial,Sans-Serif"/>
              <a:buChar char="•"/>
            </a:pPr>
            <a:r>
              <a:rPr lang="en-US" dirty="0"/>
              <a:t>NAT Gateway does have throughput and connection limits which should be considered. One per AZ is recommended for HA, but also throughput.</a:t>
            </a:r>
            <a:endParaRPr lang="en-US" dirty="0">
              <a:cs typeface="Calibri"/>
            </a:endParaRPr>
          </a:p>
          <a:p>
            <a:pPr marL="742950" lvl="1" indent="-285750">
              <a:spcBef>
                <a:spcPts val="0"/>
              </a:spcBef>
              <a:spcAft>
                <a:spcPts val="0"/>
              </a:spcAft>
              <a:buFont typeface="Arial"/>
              <a:buChar char="•"/>
            </a:pPr>
            <a:r>
              <a:rPr lang="en-US" dirty="0">
                <a:cs typeface="Calibri"/>
              </a:rPr>
              <a:t>Can use one or more route table, but a subnet must be associated to a single route table</a:t>
            </a:r>
          </a:p>
          <a:p>
            <a:pPr marL="742950" lvl="1" indent="-285750">
              <a:spcBef>
                <a:spcPts val="0"/>
              </a:spcBef>
              <a:spcAft>
                <a:spcPts val="0"/>
              </a:spcAft>
              <a:buFont typeface="Arial"/>
              <a:buChar char="•"/>
            </a:pPr>
            <a:r>
              <a:rPr lang="en-US" dirty="0">
                <a:cs typeface="Calibri"/>
              </a:rPr>
              <a:t>Shortest (most specific) route takes precedence</a:t>
            </a:r>
          </a:p>
          <a:p>
            <a:r>
              <a:rPr lang="en-US" dirty="0"/>
              <a:t>Security groups protects any resources which has an ENI. It is for resource protection.</a:t>
            </a:r>
          </a:p>
          <a:p>
            <a:r>
              <a:rPr lang="en-US" dirty="0"/>
              <a:t>Network ACLs protects the subnet, for network protection.</a:t>
            </a:r>
          </a:p>
        </p:txBody>
      </p:sp>
    </p:spTree>
    <p:extLst>
      <p:ext uri="{BB962C8B-B14F-4D97-AF65-F5344CB8AC3E}">
        <p14:creationId xmlns:p14="http://schemas.microsoft.com/office/powerpoint/2010/main" val="129575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Preferred solution for larger or more complex networks (scale)</a:t>
            </a:r>
          </a:p>
          <a:p>
            <a:r>
              <a:rPr lang="en-US" dirty="0"/>
              <a:t>Manages multiple networks, inter-VPC (east-west), VPC-on-premise (DX, VPN) (north-south), inter-region</a:t>
            </a:r>
          </a:p>
          <a:p>
            <a:r>
              <a:rPr lang="en-US" dirty="0"/>
              <a:t>Routes cannot overlap</a:t>
            </a:r>
          </a:p>
        </p:txBody>
      </p:sp>
    </p:spTree>
    <p:extLst>
      <p:ext uri="{BB962C8B-B14F-4D97-AF65-F5344CB8AC3E}">
        <p14:creationId xmlns:p14="http://schemas.microsoft.com/office/powerpoint/2010/main" val="204543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Routes cannot overlap</a:t>
            </a:r>
          </a:p>
          <a:p>
            <a:r>
              <a:rPr lang="en-US" dirty="0"/>
              <a:t>Best for smaller networks (avoid complex mesh network), high-volume traffic (100’s of TB), and cost avoidance</a:t>
            </a:r>
          </a:p>
        </p:txBody>
      </p:sp>
    </p:spTree>
    <p:extLst>
      <p:ext uri="{BB962C8B-B14F-4D97-AF65-F5344CB8AC3E}">
        <p14:creationId xmlns:p14="http://schemas.microsoft.com/office/powerpoint/2010/main" val="1362239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cs typeface="Calibri"/>
              </a:rPr>
              <a:t>VPC (associated with AZs), region and global services</a:t>
            </a:r>
          </a:p>
          <a:p>
            <a:endParaRPr lang="en-US" dirty="0"/>
          </a:p>
        </p:txBody>
      </p:sp>
    </p:spTree>
    <p:extLst>
      <p:ext uri="{BB962C8B-B14F-4D97-AF65-F5344CB8AC3E}">
        <p14:creationId xmlns:p14="http://schemas.microsoft.com/office/powerpoint/2010/main" val="43915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Multiple types of instances for different use cases. Shown are the general categories, but there other, more special purpose types not shown, such as GPU types which fall within the compute optimized category.</a:t>
            </a:r>
          </a:p>
          <a:p>
            <a:r>
              <a:rPr lang="en-US" dirty="0"/>
              <a:t>To select, some knowledge of the type of workload is needed. Without any information, GP is good starting point.</a:t>
            </a:r>
          </a:p>
        </p:txBody>
      </p:sp>
    </p:spTree>
    <p:extLst>
      <p:ext uri="{BB962C8B-B14F-4D97-AF65-F5344CB8AC3E}">
        <p14:creationId xmlns:p14="http://schemas.microsoft.com/office/powerpoint/2010/main" val="607013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253842" y="193834"/>
            <a:ext cx="8630126" cy="458629"/>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253842" y="786289"/>
            <a:ext cx="8630126" cy="3846671"/>
          </a:xfrm>
        </p:spPr>
        <p:txBody>
          <a:bodyPr>
            <a:normAutofit/>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34869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linkedin.com/in/cgswo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Cloud Computing Introduction</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A few foundation services</a:t>
            </a:r>
            <a:endParaRPr dirty="0"/>
          </a:p>
        </p:txBody>
      </p:sp>
      <p:pic>
        <p:nvPicPr>
          <p:cNvPr id="3" name="Picture 2" descr="A person in a white shirt&#10;&#10;Description automatically generated">
            <a:extLst>
              <a:ext uri="{FF2B5EF4-FFF2-40B4-BE49-F238E27FC236}">
                <a16:creationId xmlns:a16="http://schemas.microsoft.com/office/drawing/2014/main" id="{A8ACA07C-8DD8-B90B-0209-B484338EC02B}"/>
              </a:ext>
            </a:extLst>
          </p:cNvPr>
          <p:cNvPicPr>
            <a:picLocks noChangeAspect="1"/>
          </p:cNvPicPr>
          <p:nvPr/>
        </p:nvPicPr>
        <p:blipFill rotWithShape="1">
          <a:blip r:embed="rId3"/>
          <a:srcRect l="12230" t="9588" r="21805" b="35681"/>
          <a:stretch/>
        </p:blipFill>
        <p:spPr>
          <a:xfrm>
            <a:off x="311700" y="3540153"/>
            <a:ext cx="1181527" cy="1305397"/>
          </a:xfrm>
          <a:prstGeom prst="rect">
            <a:avLst/>
          </a:prstGeom>
        </p:spPr>
      </p:pic>
      <p:sp>
        <p:nvSpPr>
          <p:cNvPr id="4" name="TextBox 3">
            <a:extLst>
              <a:ext uri="{FF2B5EF4-FFF2-40B4-BE49-F238E27FC236}">
                <a16:creationId xmlns:a16="http://schemas.microsoft.com/office/drawing/2014/main" id="{89A7DE10-C532-5BC5-CF60-C5B75B2D2A77}"/>
              </a:ext>
            </a:extLst>
          </p:cNvPr>
          <p:cNvSpPr txBox="1"/>
          <p:nvPr/>
        </p:nvSpPr>
        <p:spPr>
          <a:xfrm>
            <a:off x="1493227" y="4445440"/>
            <a:ext cx="2511506" cy="400110"/>
          </a:xfrm>
          <a:prstGeom prst="rect">
            <a:avLst/>
          </a:prstGeom>
          <a:noFill/>
        </p:spPr>
        <p:txBody>
          <a:bodyPr wrap="square" rtlCol="0">
            <a:spAutoFit/>
          </a:bodyPr>
          <a:lstStyle/>
          <a:p>
            <a:r>
              <a:rPr lang="en-US" sz="1000" dirty="0">
                <a:solidFill>
                  <a:srgbClr val="0070C0"/>
                </a:solidFill>
              </a:rPr>
              <a:t>LinkedIn</a:t>
            </a:r>
            <a:r>
              <a:rPr lang="en-US" sz="1000" dirty="0"/>
              <a:t>: </a:t>
            </a:r>
            <a:r>
              <a:rPr lang="en-US" sz="1000" dirty="0">
                <a:hlinkClick r:id="rId4"/>
              </a:rPr>
              <a:t>https://linkedin.com/in/cgswong</a:t>
            </a:r>
            <a:endParaRPr lang="en-US" sz="1000" dirty="0"/>
          </a:p>
          <a:p>
            <a:r>
              <a:rPr lang="en-US" sz="1000" dirty="0"/>
              <a:t>@</a:t>
            </a:r>
            <a:r>
              <a:rPr lang="en-US" sz="1000" dirty="0" err="1"/>
              <a:t>cgswong</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ADEDABB-9007-F2F2-866B-D55CAA01CE1B}"/>
              </a:ext>
            </a:extLst>
          </p:cNvPr>
          <p:cNvSpPr>
            <a:spLocks noGrp="1"/>
          </p:cNvSpPr>
          <p:nvPr>
            <p:ph type="title"/>
          </p:nvPr>
        </p:nvSpPr>
        <p:spPr>
          <a:xfrm>
            <a:off x="253842" y="193834"/>
            <a:ext cx="8630126" cy="458629"/>
          </a:xfrm>
        </p:spPr>
        <p:txBody>
          <a:bodyPr/>
          <a:lstStyle/>
          <a:p>
            <a:r>
              <a:rPr lang="en-US" dirty="0"/>
              <a:t>How resources depend on networking</a:t>
            </a:r>
          </a:p>
        </p:txBody>
      </p:sp>
      <p:pic>
        <p:nvPicPr>
          <p:cNvPr id="2" name="Picture 1">
            <a:extLst>
              <a:ext uri="{FF2B5EF4-FFF2-40B4-BE49-F238E27FC236}">
                <a16:creationId xmlns:a16="http://schemas.microsoft.com/office/drawing/2014/main" id="{85E8F312-BC1D-63AB-E5C4-F59912065645}"/>
              </a:ext>
            </a:extLst>
          </p:cNvPr>
          <p:cNvPicPr>
            <a:picLocks noChangeAspect="1"/>
          </p:cNvPicPr>
          <p:nvPr/>
        </p:nvPicPr>
        <p:blipFill>
          <a:blip r:embed="rId3"/>
          <a:stretch>
            <a:fillRect/>
          </a:stretch>
        </p:blipFill>
        <p:spPr>
          <a:xfrm>
            <a:off x="270946" y="786289"/>
            <a:ext cx="8595917" cy="3846671"/>
          </a:xfrm>
          <a:prstGeom prst="rect">
            <a:avLst/>
          </a:prstGeom>
          <a:noFill/>
        </p:spPr>
      </p:pic>
    </p:spTree>
    <p:extLst>
      <p:ext uri="{BB962C8B-B14F-4D97-AF65-F5344CB8AC3E}">
        <p14:creationId xmlns:p14="http://schemas.microsoft.com/office/powerpoint/2010/main" val="2115060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25FC-1C36-1CA6-D7AD-7F069A807EE6}"/>
              </a:ext>
            </a:extLst>
          </p:cNvPr>
          <p:cNvSpPr>
            <a:spLocks noGrp="1"/>
          </p:cNvSpPr>
          <p:nvPr>
            <p:ph type="title"/>
          </p:nvPr>
        </p:nvSpPr>
        <p:spPr/>
        <p:txBody>
          <a:bodyPr>
            <a:normAutofit fontScale="90000"/>
          </a:bodyPr>
          <a:lstStyle/>
          <a:p>
            <a:r>
              <a:rPr lang="en-US" dirty="0"/>
              <a:t>Computing with EC2 – Families and types</a:t>
            </a:r>
          </a:p>
        </p:txBody>
      </p:sp>
      <p:pic>
        <p:nvPicPr>
          <p:cNvPr id="3" name="Picture 2">
            <a:extLst>
              <a:ext uri="{FF2B5EF4-FFF2-40B4-BE49-F238E27FC236}">
                <a16:creationId xmlns:a16="http://schemas.microsoft.com/office/drawing/2014/main" id="{3D3AD42F-818F-1525-AAB1-EF66007BE81E}"/>
              </a:ext>
            </a:extLst>
          </p:cNvPr>
          <p:cNvPicPr>
            <a:picLocks noChangeAspect="1"/>
          </p:cNvPicPr>
          <p:nvPr/>
        </p:nvPicPr>
        <p:blipFill>
          <a:blip r:embed="rId3"/>
          <a:stretch>
            <a:fillRect/>
          </a:stretch>
        </p:blipFill>
        <p:spPr>
          <a:xfrm>
            <a:off x="685800" y="942480"/>
            <a:ext cx="7772400" cy="3415302"/>
          </a:xfrm>
          <a:prstGeom prst="rect">
            <a:avLst/>
          </a:prstGeom>
        </p:spPr>
      </p:pic>
    </p:spTree>
    <p:extLst>
      <p:ext uri="{BB962C8B-B14F-4D97-AF65-F5344CB8AC3E}">
        <p14:creationId xmlns:p14="http://schemas.microsoft.com/office/powerpoint/2010/main" val="368076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57F7-7EA6-3796-B0C0-8C1CDFE8BD30}"/>
              </a:ext>
            </a:extLst>
          </p:cNvPr>
          <p:cNvSpPr>
            <a:spLocks noGrp="1"/>
          </p:cNvSpPr>
          <p:nvPr>
            <p:ph type="title"/>
          </p:nvPr>
        </p:nvSpPr>
        <p:spPr/>
        <p:txBody>
          <a:bodyPr>
            <a:normAutofit fontScale="90000"/>
          </a:bodyPr>
          <a:lstStyle/>
          <a:p>
            <a:r>
              <a:rPr lang="en-US" dirty="0"/>
              <a:t>Computing with EC2</a:t>
            </a:r>
          </a:p>
        </p:txBody>
      </p:sp>
      <p:pic>
        <p:nvPicPr>
          <p:cNvPr id="3" name="Picture 2">
            <a:extLst>
              <a:ext uri="{FF2B5EF4-FFF2-40B4-BE49-F238E27FC236}">
                <a16:creationId xmlns:a16="http://schemas.microsoft.com/office/drawing/2014/main" id="{238D8793-5E86-6DA0-CB48-FBAA304190CC}"/>
              </a:ext>
            </a:extLst>
          </p:cNvPr>
          <p:cNvPicPr>
            <a:picLocks noChangeAspect="1"/>
          </p:cNvPicPr>
          <p:nvPr/>
        </p:nvPicPr>
        <p:blipFill>
          <a:blip r:embed="rId3"/>
          <a:stretch>
            <a:fillRect/>
          </a:stretch>
        </p:blipFill>
        <p:spPr>
          <a:xfrm>
            <a:off x="1178923" y="988143"/>
            <a:ext cx="6786154" cy="3705781"/>
          </a:xfrm>
          <a:prstGeom prst="rect">
            <a:avLst/>
          </a:prstGeom>
        </p:spPr>
      </p:pic>
    </p:spTree>
    <p:extLst>
      <p:ext uri="{BB962C8B-B14F-4D97-AF65-F5344CB8AC3E}">
        <p14:creationId xmlns:p14="http://schemas.microsoft.com/office/powerpoint/2010/main" val="8001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065F-D9D0-36E2-45E6-35333910D77C}"/>
              </a:ext>
            </a:extLst>
          </p:cNvPr>
          <p:cNvSpPr>
            <a:spLocks noGrp="1"/>
          </p:cNvSpPr>
          <p:nvPr>
            <p:ph type="title"/>
          </p:nvPr>
        </p:nvSpPr>
        <p:spPr/>
        <p:txBody>
          <a:bodyPr>
            <a:normAutofit fontScale="90000"/>
          </a:bodyPr>
          <a:lstStyle/>
          <a:p>
            <a:r>
              <a:rPr lang="en-US" dirty="0"/>
              <a:t>Computing with AWS Lambda functions</a:t>
            </a:r>
          </a:p>
        </p:txBody>
      </p:sp>
      <p:pic>
        <p:nvPicPr>
          <p:cNvPr id="3" name="Picture 2">
            <a:extLst>
              <a:ext uri="{FF2B5EF4-FFF2-40B4-BE49-F238E27FC236}">
                <a16:creationId xmlns:a16="http://schemas.microsoft.com/office/drawing/2014/main" id="{D00DFA7B-3146-1004-3BF2-E803A6A85F0F}"/>
              </a:ext>
            </a:extLst>
          </p:cNvPr>
          <p:cNvPicPr>
            <a:picLocks noChangeAspect="1"/>
          </p:cNvPicPr>
          <p:nvPr/>
        </p:nvPicPr>
        <p:blipFill>
          <a:blip r:embed="rId3"/>
          <a:stretch>
            <a:fillRect/>
          </a:stretch>
        </p:blipFill>
        <p:spPr>
          <a:xfrm>
            <a:off x="685800" y="1642887"/>
            <a:ext cx="7772400" cy="1857726"/>
          </a:xfrm>
          <a:prstGeom prst="rect">
            <a:avLst/>
          </a:prstGeom>
        </p:spPr>
      </p:pic>
    </p:spTree>
    <p:extLst>
      <p:ext uri="{BB962C8B-B14F-4D97-AF65-F5344CB8AC3E}">
        <p14:creationId xmlns:p14="http://schemas.microsoft.com/office/powerpoint/2010/main" val="1941774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930C-DCD5-82D0-04E6-576C826F385F}"/>
              </a:ext>
            </a:extLst>
          </p:cNvPr>
          <p:cNvSpPr>
            <a:spLocks noGrp="1"/>
          </p:cNvSpPr>
          <p:nvPr>
            <p:ph type="title"/>
          </p:nvPr>
        </p:nvSpPr>
        <p:spPr/>
        <p:txBody>
          <a:bodyPr>
            <a:normAutofit fontScale="90000"/>
          </a:bodyPr>
          <a:lstStyle/>
          <a:p>
            <a:r>
              <a:rPr lang="en-US" dirty="0"/>
              <a:t>Computing – Lambda &amp; EC2</a:t>
            </a:r>
          </a:p>
        </p:txBody>
      </p:sp>
      <p:pic>
        <p:nvPicPr>
          <p:cNvPr id="3" name="Picture 2">
            <a:extLst>
              <a:ext uri="{FF2B5EF4-FFF2-40B4-BE49-F238E27FC236}">
                <a16:creationId xmlns:a16="http://schemas.microsoft.com/office/drawing/2014/main" id="{DBDAF13B-0B4B-99A1-9DED-F11F04327BE8}"/>
              </a:ext>
            </a:extLst>
          </p:cNvPr>
          <p:cNvPicPr>
            <a:picLocks noChangeAspect="1"/>
          </p:cNvPicPr>
          <p:nvPr/>
        </p:nvPicPr>
        <p:blipFill>
          <a:blip r:embed="rId2"/>
          <a:stretch>
            <a:fillRect/>
          </a:stretch>
        </p:blipFill>
        <p:spPr>
          <a:xfrm>
            <a:off x="1976845" y="920040"/>
            <a:ext cx="6716486" cy="3981629"/>
          </a:xfrm>
          <a:prstGeom prst="rect">
            <a:avLst/>
          </a:prstGeom>
        </p:spPr>
      </p:pic>
      <p:pic>
        <p:nvPicPr>
          <p:cNvPr id="4" name="Picture 3">
            <a:extLst>
              <a:ext uri="{FF2B5EF4-FFF2-40B4-BE49-F238E27FC236}">
                <a16:creationId xmlns:a16="http://schemas.microsoft.com/office/drawing/2014/main" id="{9C2975D1-E8E8-32BF-5804-6EFA16AD9D8D}"/>
              </a:ext>
            </a:extLst>
          </p:cNvPr>
          <p:cNvPicPr>
            <a:picLocks noChangeAspect="1"/>
          </p:cNvPicPr>
          <p:nvPr/>
        </p:nvPicPr>
        <p:blipFill>
          <a:blip r:embed="rId3"/>
          <a:stretch>
            <a:fillRect/>
          </a:stretch>
        </p:blipFill>
        <p:spPr>
          <a:xfrm>
            <a:off x="311700" y="2159726"/>
            <a:ext cx="1310487" cy="2741943"/>
          </a:xfrm>
          <a:prstGeom prst="rect">
            <a:avLst/>
          </a:prstGeom>
        </p:spPr>
      </p:pic>
    </p:spTree>
    <p:extLst>
      <p:ext uri="{BB962C8B-B14F-4D97-AF65-F5344CB8AC3E}">
        <p14:creationId xmlns:p14="http://schemas.microsoft.com/office/powerpoint/2010/main" val="112405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BFC3-BFCC-03E0-9836-AEBABAAC52B4}"/>
              </a:ext>
            </a:extLst>
          </p:cNvPr>
          <p:cNvSpPr>
            <a:spLocks noGrp="1"/>
          </p:cNvSpPr>
          <p:nvPr>
            <p:ph type="title"/>
          </p:nvPr>
        </p:nvSpPr>
        <p:spPr/>
        <p:txBody>
          <a:bodyPr>
            <a:normAutofit fontScale="90000"/>
          </a:bodyPr>
          <a:lstStyle/>
          <a:p>
            <a:r>
              <a:rPr lang="en-US" dirty="0"/>
              <a:t>Cloud-scale database – Amazon DynamoDB</a:t>
            </a:r>
          </a:p>
        </p:txBody>
      </p:sp>
      <p:pic>
        <p:nvPicPr>
          <p:cNvPr id="3" name="Picture 2">
            <a:extLst>
              <a:ext uri="{FF2B5EF4-FFF2-40B4-BE49-F238E27FC236}">
                <a16:creationId xmlns:a16="http://schemas.microsoft.com/office/drawing/2014/main" id="{2F4D5DB7-D82E-2B10-995B-1AEAECEC198F}"/>
              </a:ext>
            </a:extLst>
          </p:cNvPr>
          <p:cNvPicPr>
            <a:picLocks noChangeAspect="1"/>
          </p:cNvPicPr>
          <p:nvPr/>
        </p:nvPicPr>
        <p:blipFill>
          <a:blip r:embed="rId3"/>
          <a:stretch>
            <a:fillRect/>
          </a:stretch>
        </p:blipFill>
        <p:spPr>
          <a:xfrm>
            <a:off x="685800" y="1308648"/>
            <a:ext cx="7772400" cy="2526203"/>
          </a:xfrm>
          <a:prstGeom prst="rect">
            <a:avLst/>
          </a:prstGeom>
        </p:spPr>
      </p:pic>
    </p:spTree>
    <p:extLst>
      <p:ext uri="{BB962C8B-B14F-4D97-AF65-F5344CB8AC3E}">
        <p14:creationId xmlns:p14="http://schemas.microsoft.com/office/powerpoint/2010/main" val="2540342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uestion mark against red wall">
            <a:extLst>
              <a:ext uri="{FF2B5EF4-FFF2-40B4-BE49-F238E27FC236}">
                <a16:creationId xmlns:a16="http://schemas.microsoft.com/office/drawing/2014/main" id="{B93572B4-F2C1-9C49-76B2-339E2BAD98A7}"/>
              </a:ext>
            </a:extLst>
          </p:cNvPr>
          <p:cNvPicPr>
            <a:picLocks noChangeAspect="1"/>
          </p:cNvPicPr>
          <p:nvPr/>
        </p:nvPicPr>
        <p:blipFill rotWithShape="1">
          <a:blip r:embed="rId2"/>
          <a:srcRect b="7025"/>
          <a:stretch/>
        </p:blipFill>
        <p:spPr>
          <a:xfrm>
            <a:off x="-2285" y="7"/>
            <a:ext cx="9143999" cy="5143493"/>
          </a:xfrm>
          <a:prstGeom prst="rect">
            <a:avLst/>
          </a:prstGeom>
        </p:spPr>
      </p:pic>
      <p:sp>
        <p:nvSpPr>
          <p:cNvPr id="4" name="Title 3"/>
          <p:cNvSpPr>
            <a:spLocks noGrp="1"/>
          </p:cNvSpPr>
          <p:nvPr>
            <p:ph type="title"/>
          </p:nvPr>
        </p:nvSpPr>
        <p:spPr>
          <a:xfrm>
            <a:off x="241300" y="416134"/>
            <a:ext cx="7992668" cy="2927005"/>
          </a:xfrm>
        </p:spPr>
        <p:txBody>
          <a:bodyPr spcFirstLastPara="1" vert="horz" wrap="square" lIns="68580" tIns="34290" rIns="68580" bIns="34290" rtlCol="0" anchor="t" anchorCtr="0">
            <a:normAutofit/>
          </a:bodyPr>
          <a:lstStyle/>
          <a:p>
            <a:r>
              <a:rPr lang="en-US" sz="3900">
                <a:solidFill>
                  <a:srgbClr val="FFFFFF"/>
                </a:solidFill>
                <a:effectLst>
                  <a:outerShdw blurRad="38100" dist="38100" dir="2700000" algn="tl">
                    <a:srgbClr val="000000">
                      <a:alpha val="43137"/>
                    </a:srgbClr>
                  </a:outerShdw>
                </a:effectLst>
              </a:rPr>
              <a:t>Q&amp;A</a:t>
            </a:r>
            <a:endParaRPr lang="en-US" sz="39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65500" y="1233175"/>
            <a:ext cx="4045200" cy="1482300"/>
          </a:xfrm>
        </p:spPr>
        <p:txBody>
          <a:bodyPr spcFirstLastPara="1" wrap="square" lIns="91425" tIns="91425" rIns="91425" bIns="91425" anchor="b" anchorCtr="0">
            <a:normAutofit/>
          </a:bodyPr>
          <a:lstStyle/>
          <a:p>
            <a:pPr marL="0" lvl="0" indent="0" rtl="0">
              <a:spcBef>
                <a:spcPts val="0"/>
              </a:spcBef>
              <a:spcAft>
                <a:spcPts val="0"/>
              </a:spcAft>
              <a:buNone/>
            </a:pPr>
            <a:r>
              <a:rPr lang="en" dirty="0"/>
              <a:t>Agenda</a:t>
            </a:r>
            <a:endParaRPr lang="en-US" dirty="0"/>
          </a:p>
        </p:txBody>
      </p:sp>
      <p:sp>
        <p:nvSpPr>
          <p:cNvPr id="71" name="Subtitle 2">
            <a:extLst>
              <a:ext uri="{FF2B5EF4-FFF2-40B4-BE49-F238E27FC236}">
                <a16:creationId xmlns:a16="http://schemas.microsoft.com/office/drawing/2014/main" id="{D3206DBA-42AE-4936-2E05-DCF518ECF788}"/>
              </a:ext>
            </a:extLst>
          </p:cNvPr>
          <p:cNvSpPr>
            <a:spLocks noGrp="1"/>
          </p:cNvSpPr>
          <p:nvPr>
            <p:ph type="subTitle" idx="1"/>
          </p:nvPr>
        </p:nvSpPr>
        <p:spPr>
          <a:xfrm>
            <a:off x="265500" y="2803075"/>
            <a:ext cx="4045200" cy="1235100"/>
          </a:xfrm>
        </p:spPr>
        <p:txBody>
          <a:bodyPr/>
          <a:lstStyle/>
          <a:p>
            <a:endParaRPr lang="en-US"/>
          </a:p>
        </p:txBody>
      </p:sp>
      <p:sp>
        <p:nvSpPr>
          <p:cNvPr id="66" name="Google Shape;66;p15"/>
          <p:cNvSpPr txBox="1">
            <a:spLocks noGrp="1"/>
          </p:cNvSpPr>
          <p:nvPr>
            <p:ph type="body" idx="2"/>
          </p:nvPr>
        </p:nvSpPr>
        <p:spPr>
          <a:xfrm>
            <a:off x="4939500" y="357808"/>
            <a:ext cx="3837000" cy="4444779"/>
          </a:xfrm>
        </p:spPr>
        <p:txBody>
          <a:bodyPr spcFirstLastPara="1" wrap="square" lIns="91425" tIns="91425" rIns="91425" bIns="91425" anchor="ctr" anchorCtr="0">
            <a:normAutofit/>
          </a:bodyPr>
          <a:lstStyle/>
          <a:p>
            <a:pPr indent="-317500">
              <a:lnSpc>
                <a:spcPct val="105000"/>
              </a:lnSpc>
              <a:spcAft>
                <a:spcPts val="600"/>
              </a:spcAft>
              <a:buSzPts val="1400"/>
            </a:pPr>
            <a:r>
              <a:rPr lang="en-US" sz="1500" dirty="0"/>
              <a:t>Identity &amp; Access Management (IAM)</a:t>
            </a:r>
          </a:p>
          <a:p>
            <a:pPr indent="-317500">
              <a:lnSpc>
                <a:spcPct val="105000"/>
              </a:lnSpc>
              <a:spcAft>
                <a:spcPts val="600"/>
              </a:spcAft>
              <a:buSzPts val="1400"/>
            </a:pPr>
            <a:r>
              <a:rPr lang="en-US" sz="1500" dirty="0"/>
              <a:t>Virtual Private Cloud (VPC) Networking</a:t>
            </a:r>
          </a:p>
          <a:p>
            <a:pPr indent="-317500">
              <a:lnSpc>
                <a:spcPct val="105000"/>
              </a:lnSpc>
              <a:spcAft>
                <a:spcPts val="600"/>
              </a:spcAft>
              <a:buSzPts val="1400"/>
            </a:pPr>
            <a:r>
              <a:rPr lang="en-US" sz="1500" dirty="0"/>
              <a:t>Compute – EC2 &amp; Lambda</a:t>
            </a:r>
          </a:p>
          <a:p>
            <a:pPr indent="-317500">
              <a:lnSpc>
                <a:spcPct val="105000"/>
              </a:lnSpc>
              <a:spcAft>
                <a:spcPts val="600"/>
              </a:spcAft>
              <a:buSzPts val="1400"/>
            </a:pPr>
            <a:r>
              <a:rPr lang="en-US" sz="1500" dirty="0"/>
              <a:t>Cloud-scale NoSQL database - DynamoDB</a:t>
            </a:r>
          </a:p>
          <a:p>
            <a:pPr indent="-317500">
              <a:lnSpc>
                <a:spcPct val="105000"/>
              </a:lnSpc>
              <a:spcAft>
                <a:spcPts val="600"/>
              </a:spcAft>
              <a:buSzPts val="1400"/>
            </a:pPr>
            <a:r>
              <a:rPr lang="en-US" sz="1500" dirty="0"/>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CFDB-90B3-BDA4-1EBD-6CAD96F8225E}"/>
              </a:ext>
            </a:extLst>
          </p:cNvPr>
          <p:cNvSpPr>
            <a:spLocks noGrp="1"/>
          </p:cNvSpPr>
          <p:nvPr>
            <p:ph type="title"/>
          </p:nvPr>
        </p:nvSpPr>
        <p:spPr>
          <a:xfrm>
            <a:off x="417399" y="482600"/>
            <a:ext cx="8408194" cy="558627"/>
          </a:xfrm>
        </p:spPr>
        <p:txBody>
          <a:bodyPr spcFirstLastPara="1" vert="horz" wrap="square" lIns="68580" tIns="34290" rIns="68580" bIns="34290" rtlCol="0" anchor="ctr" anchorCtr="0">
            <a:normAutofit/>
          </a:bodyPr>
          <a:lstStyle/>
          <a:p>
            <a:pPr algn="ctr">
              <a:spcBef>
                <a:spcPct val="0"/>
              </a:spcBef>
            </a:pPr>
            <a:r>
              <a:rPr lang="en-US" sz="2400" kern="1200">
                <a:solidFill>
                  <a:schemeClr val="bg1"/>
                </a:solidFill>
                <a:latin typeface="+mj-lt"/>
                <a:ea typeface="+mj-ea"/>
                <a:cs typeface="+mj-cs"/>
              </a:rPr>
              <a:t>IAM</a:t>
            </a:r>
          </a:p>
        </p:txBody>
      </p:sp>
      <p:pic>
        <p:nvPicPr>
          <p:cNvPr id="2050" name="Picture 2" descr="How IAM works">
            <a:extLst>
              <a:ext uri="{FF2B5EF4-FFF2-40B4-BE49-F238E27FC236}">
                <a16:creationId xmlns:a16="http://schemas.microsoft.com/office/drawing/2014/main" id="{92696272-82B8-016A-F7ED-98C8AD9F92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898" y="1256421"/>
            <a:ext cx="7576205" cy="329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444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CF21D-6A4F-FE0E-2F94-7E72B6732E00}"/>
              </a:ext>
            </a:extLst>
          </p:cNvPr>
          <p:cNvSpPr>
            <a:spLocks noGrp="1"/>
          </p:cNvSpPr>
          <p:nvPr>
            <p:ph type="title"/>
          </p:nvPr>
        </p:nvSpPr>
        <p:spPr/>
        <p:txBody>
          <a:bodyPr>
            <a:normAutofit fontScale="90000"/>
          </a:bodyPr>
          <a:lstStyle/>
          <a:p>
            <a:r>
              <a:rPr lang="en-US" dirty="0"/>
              <a:t>IAM Policy</a:t>
            </a:r>
          </a:p>
        </p:txBody>
      </p:sp>
      <p:pic>
        <p:nvPicPr>
          <p:cNvPr id="5" name="Picture 4">
            <a:extLst>
              <a:ext uri="{FF2B5EF4-FFF2-40B4-BE49-F238E27FC236}">
                <a16:creationId xmlns:a16="http://schemas.microsoft.com/office/drawing/2014/main" id="{8DAB5A12-8540-2FC5-5560-6AA0C9F1D551}"/>
              </a:ext>
            </a:extLst>
          </p:cNvPr>
          <p:cNvPicPr>
            <a:picLocks noChangeAspect="1"/>
          </p:cNvPicPr>
          <p:nvPr/>
        </p:nvPicPr>
        <p:blipFill>
          <a:blip r:embed="rId2"/>
          <a:stretch>
            <a:fillRect/>
          </a:stretch>
        </p:blipFill>
        <p:spPr>
          <a:xfrm>
            <a:off x="-1" y="899752"/>
            <a:ext cx="4756935" cy="4036386"/>
          </a:xfrm>
          <a:prstGeom prst="rect">
            <a:avLst/>
          </a:prstGeom>
        </p:spPr>
      </p:pic>
      <p:sp>
        <p:nvSpPr>
          <p:cNvPr id="3" name="Text Placeholder 2">
            <a:extLst>
              <a:ext uri="{FF2B5EF4-FFF2-40B4-BE49-F238E27FC236}">
                <a16:creationId xmlns:a16="http://schemas.microsoft.com/office/drawing/2014/main" id="{0032F7CE-7EAA-6FDB-2DD9-C698EAF74E09}"/>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2671CDFA-74F7-C89C-91EA-FC41FCBA7F47}"/>
              </a:ext>
            </a:extLst>
          </p:cNvPr>
          <p:cNvPicPr>
            <a:picLocks noChangeAspect="1"/>
          </p:cNvPicPr>
          <p:nvPr/>
        </p:nvPicPr>
        <p:blipFill rotWithShape="1">
          <a:blip r:embed="rId3"/>
          <a:srcRect t="-27" b="-27"/>
          <a:stretch/>
        </p:blipFill>
        <p:spPr>
          <a:xfrm>
            <a:off x="4756934" y="899752"/>
            <a:ext cx="4075366" cy="3969011"/>
          </a:xfrm>
          <a:prstGeom prst="rect">
            <a:avLst/>
          </a:prstGeom>
        </p:spPr>
      </p:pic>
    </p:spTree>
    <p:extLst>
      <p:ext uri="{BB962C8B-B14F-4D97-AF65-F5344CB8AC3E}">
        <p14:creationId xmlns:p14="http://schemas.microsoft.com/office/powerpoint/2010/main" val="121687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10;&#10;Description automatically generated">
            <a:extLst>
              <a:ext uri="{FF2B5EF4-FFF2-40B4-BE49-F238E27FC236}">
                <a16:creationId xmlns:a16="http://schemas.microsoft.com/office/drawing/2014/main" id="{0E92E86B-440B-85CF-8D34-10545E0A57EF}"/>
              </a:ext>
            </a:extLst>
          </p:cNvPr>
          <p:cNvPicPr>
            <a:picLocks noChangeAspect="1"/>
          </p:cNvPicPr>
          <p:nvPr/>
        </p:nvPicPr>
        <p:blipFill rotWithShape="1">
          <a:blip r:embed="rId2"/>
          <a:srcRect/>
          <a:stretch/>
        </p:blipFill>
        <p:spPr>
          <a:xfrm>
            <a:off x="20" y="10"/>
            <a:ext cx="9143980" cy="5143490"/>
          </a:xfrm>
          <a:prstGeom prst="rect">
            <a:avLst/>
          </a:prstGeom>
          <a:noFill/>
        </p:spPr>
      </p:pic>
    </p:spTree>
    <p:extLst>
      <p:ext uri="{BB962C8B-B14F-4D97-AF65-F5344CB8AC3E}">
        <p14:creationId xmlns:p14="http://schemas.microsoft.com/office/powerpoint/2010/main" val="264649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7AF9-36D4-1528-C4BD-BE280C126865}"/>
              </a:ext>
            </a:extLst>
          </p:cNvPr>
          <p:cNvSpPr>
            <a:spLocks noGrp="1"/>
          </p:cNvSpPr>
          <p:nvPr>
            <p:ph type="title"/>
          </p:nvPr>
        </p:nvSpPr>
        <p:spPr/>
        <p:txBody>
          <a:bodyPr/>
          <a:lstStyle/>
          <a:p>
            <a:r>
              <a:rPr lang="en-US" dirty="0"/>
              <a:t>VPCs Explained</a:t>
            </a:r>
          </a:p>
        </p:txBody>
      </p:sp>
      <p:sp>
        <p:nvSpPr>
          <p:cNvPr id="3" name="Text Placeholder 2">
            <a:extLst>
              <a:ext uri="{FF2B5EF4-FFF2-40B4-BE49-F238E27FC236}">
                <a16:creationId xmlns:a16="http://schemas.microsoft.com/office/drawing/2014/main" id="{FB8F81B1-CA56-0416-912D-BDAD487503D7}"/>
              </a:ext>
            </a:extLst>
          </p:cNvPr>
          <p:cNvSpPr>
            <a:spLocks noGrp="1"/>
          </p:cNvSpPr>
          <p:nvPr>
            <p:ph type="body" idx="1"/>
          </p:nvPr>
        </p:nvSpPr>
        <p:spPr/>
        <p:txBody>
          <a:bodyPr/>
          <a:lstStyle/>
          <a:p>
            <a:r>
              <a:rPr lang="en-US" dirty="0"/>
              <a:t>1 Region = Multiple </a:t>
            </a:r>
            <a:r>
              <a:rPr lang="en-US" dirty="0" err="1"/>
              <a:t>Azs</a:t>
            </a:r>
            <a:r>
              <a:rPr lang="en-US" dirty="0"/>
              <a:t> (3+)</a:t>
            </a:r>
          </a:p>
          <a:p>
            <a:r>
              <a:rPr lang="en-US" dirty="0"/>
              <a:t>1 AZ = Cluster of DC</a:t>
            </a:r>
          </a:p>
          <a:p>
            <a:r>
              <a:rPr lang="en-US" dirty="0"/>
              <a:t>Each AZ is independently powered, cooled, and maintained, but interconnected via redundant, ultra low-latency, high-speed links</a:t>
            </a:r>
          </a:p>
        </p:txBody>
      </p:sp>
      <p:pic>
        <p:nvPicPr>
          <p:cNvPr id="4" name="Picture 3">
            <a:extLst>
              <a:ext uri="{FF2B5EF4-FFF2-40B4-BE49-F238E27FC236}">
                <a16:creationId xmlns:a16="http://schemas.microsoft.com/office/drawing/2014/main" id="{D765707D-A95A-B6B4-5989-72F709A89009}"/>
              </a:ext>
            </a:extLst>
          </p:cNvPr>
          <p:cNvPicPr>
            <a:picLocks noChangeAspect="1"/>
          </p:cNvPicPr>
          <p:nvPr/>
        </p:nvPicPr>
        <p:blipFill>
          <a:blip r:embed="rId3"/>
          <a:stretch>
            <a:fillRect/>
          </a:stretch>
        </p:blipFill>
        <p:spPr>
          <a:xfrm>
            <a:off x="3355052" y="979337"/>
            <a:ext cx="5338500" cy="3184826"/>
          </a:xfrm>
          <a:prstGeom prst="rect">
            <a:avLst/>
          </a:prstGeom>
        </p:spPr>
      </p:pic>
    </p:spTree>
    <p:extLst>
      <p:ext uri="{BB962C8B-B14F-4D97-AF65-F5344CB8AC3E}">
        <p14:creationId xmlns:p14="http://schemas.microsoft.com/office/powerpoint/2010/main" val="2720826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BD329A-F3A4-98F0-B6ED-2B0365CD6F93}"/>
              </a:ext>
            </a:extLst>
          </p:cNvPr>
          <p:cNvSpPr>
            <a:spLocks noGrp="1"/>
          </p:cNvSpPr>
          <p:nvPr>
            <p:ph type="title"/>
          </p:nvPr>
        </p:nvSpPr>
        <p:spPr>
          <a:xfrm>
            <a:off x="253842" y="193834"/>
            <a:ext cx="8630126" cy="458629"/>
          </a:xfrm>
        </p:spPr>
        <p:txBody>
          <a:bodyPr/>
          <a:lstStyle/>
          <a:p>
            <a:r>
              <a:rPr lang="en-US" dirty="0"/>
              <a:t>Routing – How resources communicate</a:t>
            </a:r>
          </a:p>
        </p:txBody>
      </p:sp>
      <p:pic>
        <p:nvPicPr>
          <p:cNvPr id="2" name="Picture 1">
            <a:extLst>
              <a:ext uri="{FF2B5EF4-FFF2-40B4-BE49-F238E27FC236}">
                <a16:creationId xmlns:a16="http://schemas.microsoft.com/office/drawing/2014/main" id="{79958155-EEB8-D6B5-4238-85C4E7FB3779}"/>
              </a:ext>
            </a:extLst>
          </p:cNvPr>
          <p:cNvPicPr>
            <a:picLocks noChangeAspect="1"/>
          </p:cNvPicPr>
          <p:nvPr/>
        </p:nvPicPr>
        <p:blipFill>
          <a:blip r:embed="rId3"/>
          <a:stretch>
            <a:fillRect/>
          </a:stretch>
        </p:blipFill>
        <p:spPr>
          <a:xfrm>
            <a:off x="253842" y="1005174"/>
            <a:ext cx="8630126" cy="3408900"/>
          </a:xfrm>
          <a:prstGeom prst="rect">
            <a:avLst/>
          </a:prstGeom>
          <a:noFill/>
        </p:spPr>
      </p:pic>
    </p:spTree>
    <p:extLst>
      <p:ext uri="{BB962C8B-B14F-4D97-AF65-F5344CB8AC3E}">
        <p14:creationId xmlns:p14="http://schemas.microsoft.com/office/powerpoint/2010/main" val="77503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AA7DC58-136D-AB9D-A579-6FB0121D9D9A}"/>
              </a:ext>
            </a:extLst>
          </p:cNvPr>
          <p:cNvSpPr>
            <a:spLocks noGrp="1"/>
          </p:cNvSpPr>
          <p:nvPr>
            <p:ph type="title"/>
          </p:nvPr>
        </p:nvSpPr>
        <p:spPr>
          <a:xfrm>
            <a:off x="253842" y="193834"/>
            <a:ext cx="8630126" cy="458629"/>
          </a:xfrm>
        </p:spPr>
        <p:txBody>
          <a:bodyPr/>
          <a:lstStyle/>
          <a:p>
            <a:r>
              <a:rPr lang="en-US" dirty="0"/>
              <a:t>Inter-network Routing (talking across networks)</a:t>
            </a:r>
          </a:p>
        </p:txBody>
      </p:sp>
      <p:pic>
        <p:nvPicPr>
          <p:cNvPr id="2" name="Picture 12" descr="Diagram&#10;&#10;Description automatically generated">
            <a:extLst>
              <a:ext uri="{FF2B5EF4-FFF2-40B4-BE49-F238E27FC236}">
                <a16:creationId xmlns:a16="http://schemas.microsoft.com/office/drawing/2014/main" id="{6DBE01D0-CB01-556A-CEDE-CC686E743C2C}"/>
              </a:ext>
            </a:extLst>
          </p:cNvPr>
          <p:cNvPicPr>
            <a:picLocks noChangeAspect="1"/>
          </p:cNvPicPr>
          <p:nvPr/>
        </p:nvPicPr>
        <p:blipFill rotWithShape="1">
          <a:blip r:embed="rId3"/>
          <a:srcRect l="-11677" r="-11677"/>
          <a:stretch/>
        </p:blipFill>
        <p:spPr>
          <a:xfrm>
            <a:off x="253842" y="786289"/>
            <a:ext cx="8630126" cy="3846671"/>
          </a:xfrm>
          <a:prstGeom prst="rect">
            <a:avLst/>
          </a:prstGeom>
          <a:noFill/>
        </p:spPr>
      </p:pic>
    </p:spTree>
    <p:extLst>
      <p:ext uri="{BB962C8B-B14F-4D97-AF65-F5344CB8AC3E}">
        <p14:creationId xmlns:p14="http://schemas.microsoft.com/office/powerpoint/2010/main" val="553666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BD2507-5ECB-C93B-EB89-96FAFB40B852}"/>
              </a:ext>
            </a:extLst>
          </p:cNvPr>
          <p:cNvSpPr>
            <a:spLocks noGrp="1"/>
          </p:cNvSpPr>
          <p:nvPr>
            <p:ph type="title"/>
          </p:nvPr>
        </p:nvSpPr>
        <p:spPr>
          <a:xfrm>
            <a:off x="253842" y="193834"/>
            <a:ext cx="8630126" cy="458629"/>
          </a:xfrm>
        </p:spPr>
        <p:txBody>
          <a:bodyPr/>
          <a:lstStyle/>
          <a:p>
            <a:r>
              <a:rPr lang="en-US" dirty="0"/>
              <a:t>Inter-VPC Routing (Peering connections)</a:t>
            </a:r>
          </a:p>
        </p:txBody>
      </p:sp>
      <p:pic>
        <p:nvPicPr>
          <p:cNvPr id="2" name="Picture 1">
            <a:extLst>
              <a:ext uri="{FF2B5EF4-FFF2-40B4-BE49-F238E27FC236}">
                <a16:creationId xmlns:a16="http://schemas.microsoft.com/office/drawing/2014/main" id="{EF970B90-DACA-ECDF-8298-2D6803414DED}"/>
              </a:ext>
            </a:extLst>
          </p:cNvPr>
          <p:cNvPicPr>
            <a:picLocks noChangeAspect="1"/>
          </p:cNvPicPr>
          <p:nvPr/>
        </p:nvPicPr>
        <p:blipFill>
          <a:blip r:embed="rId3"/>
          <a:stretch>
            <a:fillRect/>
          </a:stretch>
        </p:blipFill>
        <p:spPr>
          <a:xfrm>
            <a:off x="253842" y="1156202"/>
            <a:ext cx="8630126" cy="3106844"/>
          </a:xfrm>
          <a:prstGeom prst="rect">
            <a:avLst/>
          </a:prstGeom>
          <a:noFill/>
        </p:spPr>
      </p:pic>
    </p:spTree>
    <p:extLst>
      <p:ext uri="{BB962C8B-B14F-4D97-AF65-F5344CB8AC3E}">
        <p14:creationId xmlns:p14="http://schemas.microsoft.com/office/powerpoint/2010/main" val="283453089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3367</TotalTime>
  <Words>1233</Words>
  <Application>Microsoft Macintosh PowerPoint</Application>
  <PresentationFormat>On-screen Show (16:9)</PresentationFormat>
  <Paragraphs>101</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Arial,Sans-Serif</vt:lpstr>
      <vt:lpstr>Calibri</vt:lpstr>
      <vt:lpstr>Simple Light</vt:lpstr>
      <vt:lpstr>Cloud Computing Introduction</vt:lpstr>
      <vt:lpstr>Agenda</vt:lpstr>
      <vt:lpstr>IAM</vt:lpstr>
      <vt:lpstr>IAM Policy</vt:lpstr>
      <vt:lpstr>PowerPoint Presentation</vt:lpstr>
      <vt:lpstr>VPCs Explained</vt:lpstr>
      <vt:lpstr>Routing – How resources communicate</vt:lpstr>
      <vt:lpstr>Inter-network Routing (talking across networks)</vt:lpstr>
      <vt:lpstr>Inter-VPC Routing (Peering connections)</vt:lpstr>
      <vt:lpstr>How resources depend on networking</vt:lpstr>
      <vt:lpstr>Computing with EC2 – Families and types</vt:lpstr>
      <vt:lpstr>Computing with EC2</vt:lpstr>
      <vt:lpstr>Computing with AWS Lambda functions</vt:lpstr>
      <vt:lpstr>Computing – Lambda &amp; EC2</vt:lpstr>
      <vt:lpstr>Cloud-scale database – Amazon DynamoDB</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Cloud Computing</dc:title>
  <cp:lastModifiedBy>Stuart Wong</cp:lastModifiedBy>
  <cp:revision>16</cp:revision>
  <dcterms:modified xsi:type="dcterms:W3CDTF">2024-03-02T15:19:41Z</dcterms:modified>
</cp:coreProperties>
</file>